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75" r:id="rId6"/>
    <p:sldId id="277" r:id="rId7"/>
    <p:sldId id="263" r:id="rId8"/>
    <p:sldId id="278" r:id="rId9"/>
    <p:sldId id="279" r:id="rId10"/>
    <p:sldId id="269" r:id="rId11"/>
    <p:sldId id="280" r:id="rId12"/>
    <p:sldId id="283" r:id="rId13"/>
    <p:sldId id="282" r:id="rId14"/>
    <p:sldId id="271" r:id="rId15"/>
    <p:sldId id="261" r:id="rId16"/>
    <p:sldId id="28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37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276" autoAdjust="0"/>
  </p:normalViewPr>
  <p:slideViewPr>
    <p:cSldViewPr snapToGrid="0">
      <p:cViewPr varScale="1">
        <p:scale>
          <a:sx n="78" d="100"/>
          <a:sy n="78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94708-1B69-4941-B06A-3F06887B0BF9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52EC5-E217-4EAF-BBDF-ABB7C85EB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4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</a:t>
            </a:r>
            <a:r>
              <a:rPr lang="ko-KR" altLang="en-US" dirty="0" err="1" smtClean="0"/>
              <a:t>컨셉은</a:t>
            </a:r>
            <a:r>
              <a:rPr lang="ko-KR" altLang="en-US" dirty="0" smtClean="0"/>
              <a:t> 가연입니다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한자어인 거짓 가 와 그리울 연 자의 합성어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조는 거짓을</a:t>
            </a:r>
            <a:r>
              <a:rPr lang="ko-KR" altLang="en-US" baseline="0" dirty="0" smtClean="0"/>
              <a:t> 통해 만들어진 공간을 체험하고 이를 통하여 우리의 멋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자연의 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더 나아가 우리 특유의 그리움이라는 정서를 경험할 수 있는 </a:t>
            </a:r>
            <a:r>
              <a:rPr lang="ko-KR" altLang="en-US" baseline="0" dirty="0" err="1" smtClean="0"/>
              <a:t>컨셉을</a:t>
            </a:r>
            <a:r>
              <a:rPr lang="ko-KR" altLang="en-US" baseline="0" dirty="0" smtClean="0"/>
              <a:t> 잡았습니다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52EC5-E217-4EAF-BBDF-ABB7C85EBEA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13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거짓의 정의에 대하여 자세히 짚고 가야 할 것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거짓의 다양한 사전적 정의들 중 사실이 아닌 것을 사실처럼 꾸민 것 이라는 것이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저희조는</a:t>
            </a:r>
            <a:r>
              <a:rPr lang="ko-KR" altLang="en-US" dirty="0" smtClean="0"/>
              <a:t> 거짓에서의 이 뜻에 초점을 잡고 생각해 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52EC5-E217-4EAF-BBDF-ABB7C85EBEA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99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Vr</a:t>
            </a:r>
            <a:r>
              <a:rPr lang="ko-KR" altLang="en-US" dirty="0" smtClean="0"/>
              <a:t>은 이름 그대로 가상 공간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실제의 공간과 유사하게 </a:t>
            </a:r>
            <a:r>
              <a:rPr lang="en-US" altLang="ko-KR" dirty="0" smtClean="0"/>
              <a:t>3d</a:t>
            </a:r>
            <a:r>
              <a:rPr lang="ko-KR" altLang="en-US" dirty="0" smtClean="0"/>
              <a:t>의 형태로 만들어져 사용자의 시각</a:t>
            </a:r>
            <a:r>
              <a:rPr lang="ko-KR" altLang="en-US" baseline="0" dirty="0" smtClean="0"/>
              <a:t> 전면에 보이는 방법을 통해 사용자가 실제 공간에 있는듯한 느낌을 받게 해주는 기술입니다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저희가 말하는 거짓과 연결시킨다면</a:t>
            </a:r>
            <a:r>
              <a:rPr lang="ko-KR" altLang="en-US" baseline="0" dirty="0" smtClean="0"/>
              <a:t> 시각적 거짓이죠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52EC5-E217-4EAF-BBDF-ABB7C85EBEA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35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감각을 속일 수 있는 또 다른 거짓의 방법과 결합시키면 어떨까 생각해 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찾은 감각은 </a:t>
            </a:r>
            <a:r>
              <a:rPr lang="ko-KR" altLang="en-US" dirty="0" err="1" smtClean="0"/>
              <a:t>청각이였고</a:t>
            </a:r>
            <a:r>
              <a:rPr lang="ko-KR" altLang="en-US" dirty="0" smtClean="0"/>
              <a:t> 실제 소리와 유사하게 소리를 만들어 내는 의음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imtation</a:t>
            </a:r>
            <a:r>
              <a:rPr lang="en-US" altLang="ko-KR" dirty="0" smtClean="0"/>
              <a:t> sound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vr</a:t>
            </a:r>
            <a:r>
              <a:rPr lang="ko-KR" altLang="en-US" dirty="0" smtClean="0"/>
              <a:t>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융합시켜보면 어떨까 라는 생각을 하게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52EC5-E217-4EAF-BBDF-ABB7C85EBEA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9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시각의 거짓인 </a:t>
            </a:r>
            <a:r>
              <a:rPr lang="en-US" altLang="ko-KR" dirty="0" err="1" smtClean="0"/>
              <a:t>vr</a:t>
            </a:r>
            <a:r>
              <a:rPr lang="ko-KR" altLang="en-US" dirty="0" smtClean="0"/>
              <a:t>과 청각의 거짓인 의음이 </a:t>
            </a:r>
            <a:r>
              <a:rPr lang="ko-KR" altLang="en-US" dirty="0" err="1" smtClean="0"/>
              <a:t>합쳐저</a:t>
            </a:r>
            <a:r>
              <a:rPr lang="ko-KR" altLang="en-US" dirty="0" smtClean="0"/>
              <a:t> 기존의 </a:t>
            </a:r>
            <a:r>
              <a:rPr lang="en-US" altLang="ko-KR" dirty="0" err="1" smtClean="0"/>
              <a:t>vr</a:t>
            </a:r>
            <a:r>
              <a:rPr lang="ko-KR" altLang="en-US" dirty="0" smtClean="0"/>
              <a:t>보다 더 실제 공간 같은 착각을 일으키고 이 착각을 통해 우리 전통 한옥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자연의 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그리움의 정서를 경험하도록 하는 것을 </a:t>
            </a:r>
            <a:r>
              <a:rPr lang="ko-KR" altLang="en-US" dirty="0" err="1" smtClean="0"/>
              <a:t>컨셉으로</a:t>
            </a:r>
            <a:r>
              <a:rPr lang="ko-KR" altLang="en-US" dirty="0" smtClean="0"/>
              <a:t> 잡게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52EC5-E217-4EAF-BBDF-ABB7C85EBEA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658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가연은 기존의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들과 뚜렷한 차별성을 가지고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기존의 </a:t>
            </a:r>
            <a:r>
              <a:rPr lang="en-US" altLang="ko-KR" dirty="0" err="1" smtClean="0"/>
              <a:t>vr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콘텐츠들은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키넥트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트레드밀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조이패드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립모션</a:t>
            </a:r>
            <a:r>
              <a:rPr lang="ko-KR" altLang="en-US" baseline="0" dirty="0" smtClean="0"/>
              <a:t> 같은 움직임을 기반으로 하는 디지털 기술과의 </a:t>
            </a:r>
            <a:r>
              <a:rPr lang="ko-KR" altLang="en-US" baseline="0" dirty="0" err="1" smtClean="0"/>
              <a:t>인터랙션을</a:t>
            </a:r>
            <a:r>
              <a:rPr lang="ko-KR" altLang="en-US" baseline="0" dirty="0" smtClean="0"/>
              <a:t> 바탕으로 만들어 졌습니다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52EC5-E217-4EAF-BBDF-ABB7C85EBEA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058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반면에 가연은 디지털 기술간의 결합이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디지털과 아날로그 기술이 합쳐진 </a:t>
            </a:r>
            <a:r>
              <a:rPr lang="ko-KR" altLang="en-US" dirty="0" err="1" smtClean="0"/>
              <a:t>하이브리드</a:t>
            </a:r>
            <a:r>
              <a:rPr lang="ko-KR" altLang="en-US" dirty="0" smtClean="0"/>
              <a:t> 방식의 </a:t>
            </a:r>
            <a:r>
              <a:rPr lang="en-US" altLang="ko-KR" dirty="0" err="1" smtClean="0"/>
              <a:t>vr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아날로그 기술을 이용한 사운드는 디지털 사운드 와는 달리 조금 더 섬세하고 직접적인 사운드를 들려주게 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52EC5-E217-4EAF-BBDF-ABB7C85EBEA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887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작품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 구성입니다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작품은 처음 한옥이라는 공간에서 시작되고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한옥과 어울리는 물품들로 구성이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52EC5-E217-4EAF-BBDF-ABB7C85EBEA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0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7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3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1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25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64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77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4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17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4AF72-0250-420F-A787-6A94C3F9CD2B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6927-569F-419F-83D7-1535174E2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958" y="4249596"/>
            <a:ext cx="2037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파오후</a:t>
            </a:r>
            <a:endParaRPr lang="en-US" altLang="ko-KR" sz="3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DX새날B" panose="02020600000000000000" pitchFamily="18" charset="-127"/>
              <a:ea typeface="DX새날B" panose="02020600000000000000" pitchFamily="18" charset="-127"/>
            </a:endParaRPr>
          </a:p>
          <a:p>
            <a:pPr algn="ctr"/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강연부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백승찬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신상철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21" y="3633242"/>
            <a:ext cx="4143153" cy="55906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541293" y="1655339"/>
            <a:ext cx="2533066" cy="2123658"/>
            <a:chOff x="4903163" y="2493409"/>
            <a:chExt cx="2533066" cy="2123658"/>
          </a:xfrm>
        </p:grpSpPr>
        <p:sp>
          <p:nvSpPr>
            <p:cNvPr id="7" name="TextBox 6"/>
            <p:cNvSpPr txBox="1"/>
            <p:nvPr/>
          </p:nvSpPr>
          <p:spPr>
            <a:xfrm>
              <a:off x="4903163" y="2493409"/>
              <a:ext cx="2533066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200" dirty="0" smtClean="0">
                  <a:latin typeface="HanS Calli" panose="00010101010101010101" pitchFamily="2" charset="-127"/>
                  <a:ea typeface="HanS Calli" panose="00010101010101010101" pitchFamily="2" charset="-127"/>
                </a:rPr>
                <a:t>가</a:t>
              </a:r>
              <a:r>
                <a:rPr lang="en-US" altLang="ko-KR" sz="7200" dirty="0" smtClean="0">
                  <a:latin typeface="HanS Calli" panose="00010101010101010101" pitchFamily="2" charset="-127"/>
                  <a:ea typeface="HanS Calli" panose="00010101010101010101" pitchFamily="2" charset="-127"/>
                </a:rPr>
                <a:t>-</a:t>
              </a:r>
              <a:r>
                <a:rPr lang="ko-KR" altLang="en-US" sz="7200" dirty="0" smtClean="0">
                  <a:latin typeface="HanS Calli" panose="00010101010101010101" pitchFamily="2" charset="-127"/>
                  <a:ea typeface="HanS Calli" panose="00010101010101010101" pitchFamily="2" charset="-127"/>
                </a:rPr>
                <a:t>연</a:t>
              </a:r>
              <a:endParaRPr lang="en-US" altLang="ko-KR" sz="7200" dirty="0" smtClean="0">
                <a:latin typeface="HanS Calli" panose="00010101010101010101" pitchFamily="2" charset="-127"/>
                <a:ea typeface="HanS Calli" panose="00010101010101010101" pitchFamily="2" charset="-127"/>
              </a:endParaRPr>
            </a:p>
            <a:p>
              <a:pPr algn="ctr"/>
              <a:r>
                <a:rPr lang="en-US" altLang="ko-KR" sz="6000" dirty="0" smtClean="0">
                  <a:latin typeface="HanS Calli" panose="00010101010101010101" pitchFamily="2" charset="-127"/>
                  <a:ea typeface="HanS Calli" panose="00010101010101010101" pitchFamily="2" charset="-127"/>
                </a:rPr>
                <a:t>(  -  )</a:t>
              </a:r>
              <a:endParaRPr lang="ko-KR" altLang="en-US" sz="6000" dirty="0"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926" y="3707465"/>
              <a:ext cx="720523" cy="72052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885" y="3795144"/>
              <a:ext cx="732818" cy="605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3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48" y="5860498"/>
            <a:ext cx="682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한국적인 느낌을 강하게 살리기 위하여 한옥으로 공간을 구성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635" y="213964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작품 </a:t>
            </a:r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·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기술 구성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" y="808839"/>
            <a:ext cx="2832230" cy="4190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13285" b="2795"/>
          <a:stretch/>
        </p:blipFill>
        <p:spPr>
          <a:xfrm>
            <a:off x="1932563" y="1556424"/>
            <a:ext cx="8566632" cy="3864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그룹 11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13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81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5322" y="5583337"/>
            <a:ext cx="877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‘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’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을 상징하는 오브젝트들을 응시함으로써 님을 회상하는 애니메이션 발생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635" y="213964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작품 </a:t>
            </a:r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·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기술 구성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" y="808839"/>
            <a:ext cx="2832230" cy="41901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9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7" t="3865" r="23405"/>
          <a:stretch/>
        </p:blipFill>
        <p:spPr>
          <a:xfrm>
            <a:off x="778214" y="1912404"/>
            <a:ext cx="3610791" cy="32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6" t="19539" r="30586"/>
          <a:stretch/>
        </p:blipFill>
        <p:spPr>
          <a:xfrm>
            <a:off x="4514380" y="1912403"/>
            <a:ext cx="3422741" cy="32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35235" t="33054" r="29606" b="-1"/>
          <a:stretch/>
        </p:blipFill>
        <p:spPr>
          <a:xfrm>
            <a:off x="8064229" y="1912403"/>
            <a:ext cx="344618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7185" y="5583337"/>
            <a:ext cx="5397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각각의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오브젝트드을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통해 볼 수 있는 자연의 미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635" y="213964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작품 </a:t>
            </a:r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·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기술 구성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" y="808839"/>
            <a:ext cx="2832230" cy="41901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9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22224" t="11143" r="24945" b="6534"/>
          <a:stretch/>
        </p:blipFill>
        <p:spPr>
          <a:xfrm>
            <a:off x="778213" y="1951447"/>
            <a:ext cx="3651967" cy="32009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25931" t="13191" r="19774" b="3364"/>
          <a:stretch/>
        </p:blipFill>
        <p:spPr>
          <a:xfrm>
            <a:off x="4514380" y="1932772"/>
            <a:ext cx="3422741" cy="32196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l="4359" t="13267" r="3939" b="2628"/>
          <a:stretch/>
        </p:blipFill>
        <p:spPr>
          <a:xfrm>
            <a:off x="8062496" y="1912403"/>
            <a:ext cx="344791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5879" y="2130359"/>
            <a:ext cx="1156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MAYA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7697" y="2130359"/>
            <a:ext cx="1087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Unity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36408" y="2130359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VR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53" y="2770761"/>
            <a:ext cx="1996485" cy="2694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00" y="2770761"/>
            <a:ext cx="1996485" cy="2694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44" y="2770761"/>
            <a:ext cx="1996485" cy="2694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25978" y="3493669"/>
            <a:ext cx="2076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구성된 모든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오브젝트들을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모델링 및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텍스처링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3183" y="3449175"/>
            <a:ext cx="1996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VR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과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Arduino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를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조절하며 작품의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모든 오브젝트들을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컨트롤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38455" y="3449175"/>
            <a:ext cx="2212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사용자가 직접적으로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사용하는 기기로써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다른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기기없이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응시하는 것만으로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인터랙티브가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가능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635" y="213964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작품 </a:t>
            </a:r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·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기술 구성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" y="808839"/>
            <a:ext cx="2832230" cy="41901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22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130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371409" y="2130359"/>
            <a:ext cx="1183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Sound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96533" y="2130359"/>
            <a:ext cx="1480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Arduino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95" y="2770761"/>
            <a:ext cx="1996485" cy="2694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35" y="2770761"/>
            <a:ext cx="1996485" cy="2694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08728" y="3449175"/>
            <a:ext cx="2509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엔코더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모터와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크랭크 기술을 적용하여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쇠구슬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전분가루 등을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재료로 하여 제작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.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8791" y="3449175"/>
            <a:ext cx="23163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Unity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와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Serial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통신을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이용하여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Unity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연결된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VR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과 동시에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반응하며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모터를 제어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635" y="213964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작품 </a:t>
            </a:r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·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기술 구성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" y="808839"/>
            <a:ext cx="2832230" cy="419019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23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01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ocket-lint.com/r/s/970x/assets/images/php23vh8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-윤명조350" panose="02030504000101010101" pitchFamily="18" charset="-127"/>
                <a:ea typeface="-윤명조350" panose="02030504000101010101" pitchFamily="18" charset="-127"/>
              </a:rPr>
              <a:t>하드웨어 업체들이 </a:t>
            </a:r>
            <a:r>
              <a:rPr lang="en-US" altLang="ko-KR" sz="2800" dirty="0" smtClean="0">
                <a:solidFill>
                  <a:schemeClr val="bg1"/>
                </a:solidFill>
                <a:latin typeface="-윤명조350" panose="02030504000101010101" pitchFamily="18" charset="-127"/>
                <a:ea typeface="-윤명조350" panose="02030504000101010101" pitchFamily="18" charset="-127"/>
              </a:rPr>
              <a:t>VR </a:t>
            </a:r>
            <a:r>
              <a:rPr lang="ko-KR" altLang="en-US" sz="2800" dirty="0" smtClean="0">
                <a:solidFill>
                  <a:schemeClr val="bg1"/>
                </a:solidFill>
                <a:latin typeface="-윤명조350" panose="02030504000101010101" pitchFamily="18" charset="-127"/>
                <a:ea typeface="-윤명조350" panose="02030504000101010101" pitchFamily="18" charset="-127"/>
              </a:rPr>
              <a:t>시장을 선도</a:t>
            </a:r>
            <a:endParaRPr lang="en-US" altLang="ko-KR" sz="2800" dirty="0" smtClean="0">
              <a:solidFill>
                <a:schemeClr val="bg1"/>
              </a:solidFill>
              <a:latin typeface="-윤명조350" panose="02030504000101010101" pitchFamily="18" charset="-127"/>
              <a:ea typeface="-윤명조350" panose="0203050400010101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-윤명조350" panose="02030504000101010101" pitchFamily="18" charset="-127"/>
              <a:ea typeface="-윤명조350" panose="02030504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-윤명조350" panose="02030504000101010101" pitchFamily="18" charset="-127"/>
                <a:ea typeface="-윤명조350" panose="02030504000101010101" pitchFamily="18" charset="-127"/>
              </a:rPr>
              <a:t>BUT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-윤명조350" panose="02030504000101010101" pitchFamily="18" charset="-127"/>
              <a:ea typeface="-윤명조350" panose="02030504000101010101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-윤명조350" panose="02030504000101010101" pitchFamily="18" charset="-127"/>
                <a:ea typeface="-윤명조350" panose="02030504000101010101" pitchFamily="18" charset="-127"/>
              </a:rPr>
              <a:t>콘텐츠</a:t>
            </a:r>
            <a:r>
              <a:rPr lang="en-US" altLang="ko-KR" sz="2800" dirty="0" smtClean="0">
                <a:solidFill>
                  <a:schemeClr val="bg1"/>
                </a:solidFill>
                <a:latin typeface="-윤명조350" panose="02030504000101010101" pitchFamily="18" charset="-127"/>
                <a:ea typeface="-윤명조350" panose="0203050400010101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-윤명조350" panose="02030504000101010101" pitchFamily="18" charset="-127"/>
                <a:ea typeface="-윤명조350" panose="02030504000101010101" pitchFamily="18" charset="-127"/>
              </a:rPr>
              <a:t>플랫폼의 중요성이 커질 전망</a:t>
            </a:r>
            <a:endParaRPr lang="en-US" altLang="ko-KR" sz="2800" dirty="0" smtClean="0">
              <a:solidFill>
                <a:schemeClr val="bg1"/>
              </a:solidFill>
              <a:latin typeface="-윤명조350" panose="02030504000101010101" pitchFamily="18" charset="-127"/>
              <a:ea typeface="-윤명조350" panose="0203050400010101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-윤명조350" panose="02030504000101010101" pitchFamily="18" charset="-127"/>
              <a:ea typeface="-윤명조350" panose="02030504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-윤명조350" panose="02030504000101010101" pitchFamily="18" charset="-127"/>
                <a:ea typeface="-윤명조350" panose="02030504000101010101" pitchFamily="18" charset="-127"/>
              </a:rPr>
              <a:t>SO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-윤명조350" panose="02030504000101010101" pitchFamily="18" charset="-127"/>
              <a:ea typeface="-윤명조350" panose="02030504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-윤명조350" panose="02030504000101010101" pitchFamily="18" charset="-127"/>
                <a:ea typeface="-윤명조350" panose="02030504000101010101" pitchFamily="18" charset="-127"/>
              </a:rPr>
              <a:t>한국을 홍보하고 간접 체험할 수 있는 </a:t>
            </a:r>
            <a:r>
              <a:rPr lang="ko-KR" altLang="en-US" sz="2800" dirty="0" err="1" smtClean="0">
                <a:solidFill>
                  <a:schemeClr val="bg1"/>
                </a:solidFill>
                <a:latin typeface="-윤명조350" panose="02030504000101010101" pitchFamily="18" charset="-127"/>
                <a:ea typeface="-윤명조350" panose="02030504000101010101" pitchFamily="18" charset="-127"/>
              </a:rPr>
              <a:t>콘텐츠</a:t>
            </a:r>
            <a:endParaRPr lang="en-US" altLang="ko-KR" sz="2800" dirty="0" smtClean="0">
              <a:solidFill>
                <a:schemeClr val="bg1"/>
              </a:solidFill>
              <a:latin typeface="-윤명조350" panose="02030504000101010101" pitchFamily="18" charset="-127"/>
              <a:ea typeface="-윤명조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976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01635" y="213964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기대효과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5" y="808840"/>
            <a:ext cx="1966468" cy="32067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23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1" y="2772472"/>
            <a:ext cx="352821" cy="2659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64191" y="2905458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5804" y="3595576"/>
            <a:ext cx="952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사용자의 시각과 청각을 동시에 자극한다는 점에서 색다른 경험을 제공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.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1" y="3693423"/>
            <a:ext cx="352821" cy="26597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935804" y="2688032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기존의 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VR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콘텐츠의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방식과는 다른 새로운 차원의 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VR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콘텐츠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.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1" y="4614374"/>
            <a:ext cx="352821" cy="2659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935804" y="4518918"/>
            <a:ext cx="752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Hybrid VR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을 통해 한국을 알릴 수 있는 문화 공간 마련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.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80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47" y="2016191"/>
            <a:ext cx="2738239" cy="3756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86044" y="914490"/>
            <a:ext cx="15231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rPr>
              <a:t>목차</a:t>
            </a:r>
            <a:endParaRPr lang="en-US" altLang="ko-KR" sz="6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anS Calli" panose="00010101010101010101" pitchFamily="2" charset="-127"/>
              <a:ea typeface="HanS Calli" panose="00010101010101010101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6092" y="3384072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컨셉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26092" y="4585577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작품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7794" y="3947410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차별성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6093" y="5157806"/>
            <a:ext cx="167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발전 가능성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6093" y="2737010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시놉시스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58" y="2927188"/>
            <a:ext cx="352821" cy="265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58" y="3532389"/>
            <a:ext cx="352821" cy="2659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59" y="4137590"/>
            <a:ext cx="352821" cy="2659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59" y="4742791"/>
            <a:ext cx="352821" cy="2659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59" y="5347992"/>
            <a:ext cx="352821" cy="26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7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91517" y="4101947"/>
            <a:ext cx="6056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거짓을 통해 만들어진 공간을 체험하고 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이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를 통하여 우리의 전통의 멋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자연의 미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그리고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더 나아가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우리의 특유의 정서인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‘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그리움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＇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을 경험한다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. 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635" y="334279"/>
            <a:ext cx="946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컨셉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" y="1109680"/>
            <a:ext cx="1985921" cy="35919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11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945685" y="2240490"/>
            <a:ext cx="2300630" cy="1754326"/>
            <a:chOff x="5019381" y="2493409"/>
            <a:chExt cx="2300630" cy="1754326"/>
          </a:xfrm>
        </p:grpSpPr>
        <p:sp>
          <p:nvSpPr>
            <p:cNvPr id="4" name="TextBox 3"/>
            <p:cNvSpPr txBox="1"/>
            <p:nvPr/>
          </p:nvSpPr>
          <p:spPr>
            <a:xfrm>
              <a:off x="5019381" y="2493409"/>
              <a:ext cx="230063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 smtClean="0">
                  <a:latin typeface="HanS Calli" panose="00010101010101010101" pitchFamily="2" charset="-127"/>
                  <a:ea typeface="HanS Calli" panose="00010101010101010101" pitchFamily="2" charset="-127"/>
                </a:rPr>
                <a:t>가</a:t>
              </a:r>
              <a:r>
                <a:rPr lang="en-US" altLang="ko-KR" sz="5400" dirty="0" smtClean="0">
                  <a:latin typeface="HanS Calli" panose="00010101010101010101" pitchFamily="2" charset="-127"/>
                  <a:ea typeface="HanS Calli" panose="00010101010101010101" pitchFamily="2" charset="-127"/>
                </a:rPr>
                <a:t>-</a:t>
              </a:r>
              <a:r>
                <a:rPr lang="ko-KR" altLang="en-US" sz="5400" dirty="0" smtClean="0">
                  <a:latin typeface="HanS Calli" panose="00010101010101010101" pitchFamily="2" charset="-127"/>
                  <a:ea typeface="HanS Calli" panose="00010101010101010101" pitchFamily="2" charset="-127"/>
                </a:rPr>
                <a:t>연</a:t>
              </a:r>
              <a:endParaRPr lang="en-US" altLang="ko-KR" sz="5400" dirty="0" smtClean="0">
                <a:latin typeface="HanS Calli" panose="00010101010101010101" pitchFamily="2" charset="-127"/>
                <a:ea typeface="HanS Calli" panose="00010101010101010101" pitchFamily="2" charset="-127"/>
              </a:endParaRPr>
            </a:p>
            <a:p>
              <a:pPr algn="ctr"/>
              <a:r>
                <a:rPr lang="en-US" altLang="ko-KR" sz="5400" dirty="0" smtClean="0">
                  <a:latin typeface="HanS Calli" panose="00010101010101010101" pitchFamily="2" charset="-127"/>
                  <a:ea typeface="HanS Calli" panose="00010101010101010101" pitchFamily="2" charset="-127"/>
                </a:rPr>
                <a:t>(  -  )</a:t>
              </a:r>
              <a:endParaRPr lang="ko-KR" altLang="en-US" sz="5400" dirty="0"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382" y="3408472"/>
              <a:ext cx="720523" cy="72052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341" y="3496151"/>
              <a:ext cx="732818" cy="605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6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0144" y="3234795"/>
            <a:ext cx="6771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거짓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: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사실이 아닌 것을 사실처럼 꾸민 것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635" y="334279"/>
            <a:ext cx="946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컨셉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" y="1109680"/>
            <a:ext cx="1985921" cy="35919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10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19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08376" y="2439037"/>
            <a:ext cx="4498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VR : Virtual Reality,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가상 공간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1994" y="3688172"/>
            <a:ext cx="523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실제의 공간과 유사하게 만들어낸 공간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3274" y="4937307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시각적 거짓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635" y="334279"/>
            <a:ext cx="946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컨셉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" y="1109680"/>
            <a:ext cx="1985921" cy="3591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398972"/>
            <a:ext cx="2738513" cy="36953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14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50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20" y="3905312"/>
            <a:ext cx="1584780" cy="2138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47798" y="2238577"/>
            <a:ext cx="5203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감각을 속일 수 있는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‘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거짓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’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의 방식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1903" y="4882898"/>
            <a:ext cx="3075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‘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의음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’</a:t>
            </a: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(Imitation Sound)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68758" y="3469560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청각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635" y="334279"/>
            <a:ext cx="946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컨셉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" y="1109680"/>
            <a:ext cx="1985921" cy="359197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17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8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37220" y="2118005"/>
            <a:ext cx="1734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시각의 거짓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‘ VR ’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4207" y="2118005"/>
            <a:ext cx="1734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청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각의 거짓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‘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의음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’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7086" y="3939946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실제 공간 같은 착각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1406" y="5439425"/>
            <a:ext cx="6869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우리 전통 한옥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자연의 미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, ‘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그리움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’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정서를 경험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17" name="덧셈 기호 16"/>
          <p:cNvSpPr/>
          <p:nvPr/>
        </p:nvSpPr>
        <p:spPr>
          <a:xfrm>
            <a:off x="5912424" y="2281245"/>
            <a:ext cx="504518" cy="504518"/>
          </a:xfrm>
          <a:prstGeom prst="mathPlus">
            <a:avLst>
              <a:gd name="adj1" fmla="val 1902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6054462" y="3241914"/>
            <a:ext cx="220442" cy="44504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635" y="334279"/>
            <a:ext cx="946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컨셉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" y="1109680"/>
            <a:ext cx="1985921" cy="359197"/>
          </a:xfrm>
          <a:prstGeom prst="rect">
            <a:avLst/>
          </a:prstGeom>
        </p:spPr>
      </p:pic>
      <p:sp>
        <p:nvSpPr>
          <p:cNvPr id="22" name="아래쪽 화살표 21"/>
          <p:cNvSpPr/>
          <p:nvPr/>
        </p:nvSpPr>
        <p:spPr>
          <a:xfrm>
            <a:off x="6054462" y="4691417"/>
            <a:ext cx="220442" cy="44504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24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72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35" y="2943238"/>
            <a:ext cx="5697092" cy="39147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1635" y="213964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차별성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5" y="808840"/>
            <a:ext cx="1538450" cy="278262"/>
          </a:xfrm>
          <a:prstGeom prst="rect">
            <a:avLst/>
          </a:prstGeom>
        </p:spPr>
      </p:pic>
      <p:pic>
        <p:nvPicPr>
          <p:cNvPr id="2050" name="Picture 2" descr="http://www.roadtovr.com/wp-content/uploads/2013/06/virtuix-omni-kickstart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252" y="4566616"/>
            <a:ext cx="2941981" cy="173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dn2.sbnation.com/products/large/1792/kinect.jpg?134512043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35818" r="6018" b="36829"/>
          <a:stretch/>
        </p:blipFill>
        <p:spPr bwMode="auto">
          <a:xfrm>
            <a:off x="7738931" y="4566616"/>
            <a:ext cx="2120620" cy="6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file.bodnara.co.kr/webedit/hardward/game/oculus_rift_ms/or09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6" t="6183" r="10513"/>
          <a:stretch/>
        </p:blipFill>
        <p:spPr bwMode="auto">
          <a:xfrm>
            <a:off x="9859551" y="3414670"/>
            <a:ext cx="1638804" cy="115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6354755" y="4566616"/>
            <a:ext cx="865762" cy="865762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87471" y="1845129"/>
            <a:ext cx="9878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기존의 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VR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콘텐츠들은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키넥트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,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트레드밀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,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조이패드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같은 디지털 기술과의 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algn="ctr"/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인터랙션을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바탕으로 만들어졌다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.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10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42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31843" y="2557505"/>
            <a:ext cx="7529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디지털 기술과 아날로그 기술의 융합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VR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콘텐츠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44693" y="4076686"/>
            <a:ext cx="3103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‘Hybrid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 </a:t>
            </a: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명조340" panose="02030504000101010101" pitchFamily="18" charset="-127"/>
                <a:ea typeface="-윤명조340" panose="02030504000101010101" pitchFamily="18" charset="-127"/>
              </a:rPr>
              <a:t>VR ’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635" y="213964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DX새날B" panose="02020600000000000000" pitchFamily="18" charset="-127"/>
                <a:ea typeface="DX새날B" panose="02020600000000000000" pitchFamily="18" charset="-127"/>
              </a:rPr>
              <a:t>차별성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5" y="808840"/>
            <a:ext cx="1538450" cy="27826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228113" y="-123367"/>
            <a:ext cx="4080619" cy="1566153"/>
            <a:chOff x="8228113" y="-123367"/>
            <a:chExt cx="4080619" cy="1566153"/>
          </a:xfrm>
        </p:grpSpPr>
        <p:pic>
          <p:nvPicPr>
            <p:cNvPr id="8" name="Picture 2" descr="http://www.koreamonitor.net/data/20100409/img/30-31.J01.jp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3766">
              <a:off x="10204945" y="-123367"/>
              <a:ext cx="2103787" cy="156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8228113" y="391994"/>
              <a:ext cx="2880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Trenditional</a:t>
              </a:r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HanS Calli" panose="00010101010101010101" pitchFamily="2" charset="-127"/>
                  <a:ea typeface="HanS Calli" panose="00010101010101010101" pitchFamily="2" charset="-127"/>
                </a:rPr>
                <a:t> Seoul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anS Calli" panose="00010101010101010101" pitchFamily="2" charset="-127"/>
                <a:ea typeface="HanS Calli" panose="0001010101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973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2316</TotalTime>
  <Words>614</Words>
  <Application>Microsoft Office PowerPoint</Application>
  <PresentationFormat>와이드스크린</PresentationFormat>
  <Paragraphs>122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DX새날B</vt:lpstr>
      <vt:lpstr>HanS Calli</vt:lpstr>
      <vt:lpstr>맑은 고딕</vt:lpstr>
      <vt:lpstr>-윤명조340</vt:lpstr>
      <vt:lpstr>-윤명조350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72</cp:revision>
  <dcterms:created xsi:type="dcterms:W3CDTF">2016-03-31T10:15:57Z</dcterms:created>
  <dcterms:modified xsi:type="dcterms:W3CDTF">2016-10-03T03:06:16Z</dcterms:modified>
</cp:coreProperties>
</file>